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Slides/notesSlide5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60" r:id="rId2"/>
    <p:sldMasterId id="2147483680" r:id="rId3"/>
  </p:sldMasterIdLst>
  <p:notesMasterIdLst>
    <p:notesMasterId r:id="rId30"/>
  </p:notesMasterIdLst>
  <p:sldIdLst>
    <p:sldId id="1057" r:id="rId4"/>
    <p:sldId id="1058" r:id="rId5"/>
    <p:sldId id="1072" r:id="rId6"/>
    <p:sldId id="1032" r:id="rId7"/>
    <p:sldId id="1045" r:id="rId8"/>
    <p:sldId id="1061" r:id="rId9"/>
    <p:sldId id="1043" r:id="rId10"/>
    <p:sldId id="1044" r:id="rId11"/>
    <p:sldId id="1054" r:id="rId12"/>
    <p:sldId id="1047" r:id="rId13"/>
    <p:sldId id="1051" r:id="rId14"/>
    <p:sldId id="1049" r:id="rId15"/>
    <p:sldId id="1050" r:id="rId16"/>
    <p:sldId id="1052" r:id="rId17"/>
    <p:sldId id="1055" r:id="rId18"/>
    <p:sldId id="1053" r:id="rId19"/>
    <p:sldId id="1056" r:id="rId20"/>
    <p:sldId id="1068" r:id="rId21"/>
    <p:sldId id="1069" r:id="rId22"/>
    <p:sldId id="1070" r:id="rId23"/>
    <p:sldId id="1071" r:id="rId24"/>
    <p:sldId id="1064" r:id="rId25"/>
    <p:sldId id="1065" r:id="rId26"/>
    <p:sldId id="1066" r:id="rId27"/>
    <p:sldId id="1067" r:id="rId28"/>
    <p:sldId id="1063" r:id="rId29"/>
  </p:sldIdLst>
  <p:sldSz cx="12192000" cy="6858000"/>
  <p:notesSz cx="6858000" cy="1066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100"/>
    <a:srgbClr val="002060"/>
    <a:srgbClr val="0D3068"/>
    <a:srgbClr val="1CAC4F"/>
    <a:srgbClr val="222C4B"/>
    <a:srgbClr val="222B4B"/>
    <a:srgbClr val="879C16"/>
    <a:srgbClr val="B253D7"/>
    <a:srgbClr val="E46C0A"/>
    <a:srgbClr val="242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2"/>
    <p:restoredTop sz="94715"/>
  </p:normalViewPr>
  <p:slideViewPr>
    <p:cSldViewPr snapToGrid="0">
      <p:cViewPr>
        <p:scale>
          <a:sx n="100" d="100"/>
          <a:sy n="100" d="100"/>
        </p:scale>
        <p:origin x="2232" y="1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ustomXml" Target="../customXml/item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8E670-59E9-7040-86C6-47E90554D0F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84223-1D8D-DB4E-80E4-3985798CD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95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LIMITS ANALYSIS TO EXCLUDE BUSINESSES!!!!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5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Analysis limited to funding to overall S&amp;E activity in colleges/universities in 2016.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91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dirty="0" smtClean="0">
                <a:solidFill>
                  <a:srgbClr val="17375E"/>
                </a:solidFill>
              </a:rPr>
              <a:t>sked 27 screening questions of 11 publicly available databases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Good date coverage, some direct downloads available, detailed information about areas of inquiry and research institutions.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7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NSF collects data from all sectors about their sources of  R&amp;D funding. They collect this data using surveys and censuses. We are interested in assessing the feasibility of measuring federal public funding of R&amp;D to universities and nonprofit organizations using administrative data in place of a survey of federal agencies. (In this case, it is actually a census because all agencies are included.)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C57A99-90A3-1243-99EA-D4156588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B0E472-8F34-3B4E-8478-4BD70BFC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2171466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932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523EE7-7D02-7247-AD92-16721E16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B0E472-8F34-3B4E-8478-4BD70BFC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2171466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273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523EE7-7D02-7247-AD92-16721E16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733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29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88231A-4169-BC40-8B3A-48A9CAAC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B0E472-8F34-3B4E-8478-4BD70BFC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2171466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33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CA33AA-BEF0-1343-9219-A9647903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02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523EE7-7D02-7247-AD92-16721E16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B0E472-8F34-3B4E-8478-4BD70BFC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2171466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9633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3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0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9" r:id="rId2"/>
    <p:sldLayoutId id="2147483710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41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11" r:id="rId3"/>
    <p:sldLayoutId id="214748371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18" Type="http://schemas.microsoft.com/office/2007/relationships/hdphoto" Target="../media/hdphoto6.wdp"/><Relationship Id="rId3" Type="http://schemas.openxmlformats.org/officeDocument/2006/relationships/image" Target="../media/image7.png"/><Relationship Id="rId21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microsoft.com/office/2007/relationships/hdphoto" Target="../media/hdphoto3.wdp"/><Relationship Id="rId17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microsoft.com/office/2007/relationships/hdphoto" Target="../media/hdphoto5.wdp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microsoft.com/office/2007/relationships/hdphoto" Target="../media/hdphoto2.wdp"/><Relationship Id="rId19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microsoft.com/office/2007/relationships/hdphoto" Target="../media/hdphoto7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43362-715A-C541-A1C6-11D90EB245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825" y="1546225"/>
            <a:ext cx="11814175" cy="2316163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None/>
            </a:pPr>
            <a:r>
              <a:rPr lang="en-US" sz="4400">
                <a:latin typeface="ITC Franklin Gothic Std Book"/>
              </a:rPr>
              <a:t>Measuring the Federal (Public) Funding of Research &amp; Development Projects Using Administrative Data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CFC6922E-5A40-0F48-A334-84C11D76F91C}"/>
              </a:ext>
            </a:extLst>
          </p:cNvPr>
          <p:cNvSpPr txBox="1">
            <a:spLocks/>
          </p:cNvSpPr>
          <p:nvPr/>
        </p:nvSpPr>
        <p:spPr>
          <a:xfrm>
            <a:off x="176847" y="3524165"/>
            <a:ext cx="12192000" cy="41685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2400">
                <a:solidFill>
                  <a:srgbClr val="E47100"/>
                </a:solidFill>
                <a:latin typeface="ITC Franklin Gothic Std Book"/>
              </a:rPr>
              <a:t>26 July 2019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>
                <a:solidFill>
                  <a:schemeClr val="bg1"/>
                </a:solidFill>
                <a:latin typeface="ITC Franklin Gothic Std Book" panose="020B0504030503020204" pitchFamily="34" charset="0"/>
              </a:rPr>
              <a:t> </a:t>
            </a:r>
          </a:p>
          <a:p>
            <a:pPr marL="0" indent="0" algn="ctr">
              <a:lnSpc>
                <a:spcPct val="80000"/>
              </a:lnSpc>
              <a:buNone/>
            </a:pPr>
            <a:endParaRPr lang="en-US">
              <a:solidFill>
                <a:schemeClr val="bg1"/>
              </a:solidFill>
              <a:latin typeface="ITC Franklin Gothic Std Book" panose="020B0504030503020204" pitchFamily="34" charset="0"/>
            </a:endParaRPr>
          </a:p>
          <a:p>
            <a:pPr marL="0" indent="0" algn="ctr">
              <a:lnSpc>
                <a:spcPct val="80000"/>
              </a:lnSpc>
              <a:buNone/>
            </a:pPr>
            <a:endParaRPr lang="en-US">
              <a:solidFill>
                <a:schemeClr val="bg1"/>
              </a:solidFill>
              <a:latin typeface="ITC Franklin Gothic Std Book" panose="020B0504030503020204" pitchFamily="34" charset="0"/>
            </a:endParaRPr>
          </a:p>
          <a:p>
            <a:pPr marL="0" indent="0" algn="ctr">
              <a:lnSpc>
                <a:spcPct val="80000"/>
              </a:lnSpc>
              <a:buNone/>
            </a:pPr>
            <a:endParaRPr lang="en-US">
              <a:solidFill>
                <a:schemeClr val="bg1"/>
              </a:solidFill>
              <a:latin typeface="ITC Franklin Gothic Std Book" panose="020B0504030503020204" pitchFamily="34" charset="0"/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en-US">
                <a:solidFill>
                  <a:schemeClr val="bg1"/>
                </a:solidFill>
                <a:latin typeface="ITC Franklin Gothic Std Book" panose="020B0504030503020204" pitchFamily="34" charset="0"/>
              </a:rPr>
              <a:t> 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>
                <a:solidFill>
                  <a:schemeClr val="bg1"/>
                </a:solidFill>
                <a:latin typeface="ITC Franklin Gothic Std Book" panose="020B0504030503020204" pitchFamily="34" charset="0"/>
              </a:rPr>
              <a:t>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EEFC2-CB90-0C46-BC75-C5F39005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65" y="4779684"/>
            <a:ext cx="3708400" cy="787400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C2D10C66-9209-A544-B3F7-5D0AA37C79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88800" y="4779684"/>
            <a:ext cx="5992000" cy="727239"/>
            <a:chOff x="6761686" y="5038441"/>
            <a:chExt cx="5079655" cy="574717"/>
          </a:xfrm>
        </p:grpSpPr>
        <p:pic>
          <p:nvPicPr>
            <p:cNvPr id="10" name="Picture 12" descr="NCSES_logo_oneline_150.eps">
              <a:extLst>
                <a:ext uri="{FF2B5EF4-FFF2-40B4-BE49-F238E27FC236}">
                  <a16:creationId xmlns:a16="http://schemas.microsoft.com/office/drawing/2014/main" id="{F0C9E615-EDBE-504B-B6A0-58C075142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314" y="5084518"/>
              <a:ext cx="4534027" cy="4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>
              <a:extLst>
                <a:ext uri="{FF2B5EF4-FFF2-40B4-BE49-F238E27FC236}">
                  <a16:creationId xmlns:a16="http://schemas.microsoft.com/office/drawing/2014/main" id="{B92BC29D-AC77-5645-A3FF-58D85062A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686" y="5038441"/>
              <a:ext cx="600846" cy="574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155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defined R&amp;D and S&amp;E based on the FFS.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Research and Development (R&amp;D): Basic or applied scientific and engineering research. Includes salaries, equipment, etc.</a:t>
            </a:r>
          </a:p>
          <a:p>
            <a:pPr lvl="1"/>
            <a:r>
              <a:rPr lang="en-US" dirty="0" smtClean="0"/>
              <a:t>Does not include training, education, or fellowships/scholarships</a:t>
            </a:r>
          </a:p>
          <a:p>
            <a:pPr lvl="1"/>
            <a:r>
              <a:rPr lang="en-US" dirty="0" smtClean="0"/>
              <a:t>Should include R&amp;D plant</a:t>
            </a:r>
          </a:p>
          <a:p>
            <a:r>
              <a:rPr lang="en-US" dirty="0" smtClean="0"/>
              <a:t>Science and Engineering (S&amp;E): The above, with the addition of training grants, fellowships, maintaining pipelines of scientists, etc.</a:t>
            </a:r>
          </a:p>
        </p:txBody>
      </p:sp>
    </p:spTree>
    <p:extLst>
      <p:ext uri="{BB962C8B-B14F-4D97-AF65-F5344CB8AC3E}">
        <p14:creationId xmlns:p14="http://schemas.microsoft.com/office/powerpoint/2010/main" val="227498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CFDA code is sufficient for determining S&amp;E, but not its subcomponents.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26" y="2856699"/>
            <a:ext cx="5092700" cy="3275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87" y="2984525"/>
            <a:ext cx="5765339" cy="2321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137" y="3180165"/>
            <a:ext cx="5826689" cy="19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0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31" y="178724"/>
            <a:ext cx="5833641" cy="77781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2891" y="1802710"/>
            <a:ext cx="4506409" cy="1260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39963" y="1802710"/>
            <a:ext cx="2050649" cy="1843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3500" y="5702460"/>
            <a:ext cx="3713545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10596" y="3078061"/>
            <a:ext cx="4568142" cy="1296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93986" y="4368337"/>
            <a:ext cx="3822538" cy="2117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80973" y="6377652"/>
            <a:ext cx="2156750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39963" y="3646025"/>
            <a:ext cx="3577569" cy="225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67937" y="3944417"/>
            <a:ext cx="1787695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37836" y="3550128"/>
            <a:ext cx="1317796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9236" y="4233896"/>
            <a:ext cx="1791931" cy="12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41095" y="4089336"/>
            <a:ext cx="837395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59792" y="3944417"/>
            <a:ext cx="536372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31" y="178724"/>
            <a:ext cx="5833641" cy="7778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963" y="1802710"/>
            <a:ext cx="2050649" cy="1843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3500" y="5702460"/>
            <a:ext cx="3713545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7680" y="5956069"/>
            <a:ext cx="2840043" cy="1193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39963" y="3646025"/>
            <a:ext cx="3577569" cy="225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compared our conservative estimates to the FFS 2016 survey.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2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2: With our current approach, estimates of S&amp;E seem underreported.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70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 is feasible, but limited in scope.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Only universities and non-profits</a:t>
            </a:r>
          </a:p>
          <a:p>
            <a:r>
              <a:rPr lang="en-US" dirty="0" smtClean="0"/>
              <a:t>Additional validation of </a:t>
            </a:r>
            <a:r>
              <a:rPr lang="en-US" dirty="0" err="1" smtClean="0"/>
              <a:t>FedReporter</a:t>
            </a:r>
            <a:r>
              <a:rPr lang="en-US" dirty="0" smtClean="0"/>
              <a:t> required</a:t>
            </a:r>
          </a:p>
          <a:p>
            <a:r>
              <a:rPr lang="en-US" dirty="0" smtClean="0"/>
              <a:t>CFDA codes prevent finer-grained analysis</a:t>
            </a:r>
          </a:p>
          <a:p>
            <a:pPr lvl="1"/>
            <a:r>
              <a:rPr lang="en-US" dirty="0" smtClean="0"/>
              <a:t>Current approach is conservative.</a:t>
            </a:r>
          </a:p>
          <a:p>
            <a:pPr lvl="1"/>
            <a:r>
              <a:rPr lang="en-US" dirty="0" smtClean="0"/>
              <a:t>Thousands of codes.</a:t>
            </a:r>
          </a:p>
        </p:txBody>
      </p:sp>
    </p:spTree>
    <p:extLst>
      <p:ext uri="{BB962C8B-B14F-4D97-AF65-F5344CB8AC3E}">
        <p14:creationId xmlns:p14="http://schemas.microsoft.com/office/powerpoint/2010/main" val="372964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3: The generalizability of this method is limited.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EEFC2-CB90-0C46-BC75-C5F39005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38" y="2540000"/>
            <a:ext cx="8634176" cy="18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4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Supplementary Slides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8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07A10-B8AE-C249-9821-A829050A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E47100"/>
                </a:solidFill>
                <a:latin typeface="ITC Franklin Gothic Std Book"/>
              </a:rPr>
              <a:t>The NCSES UVA Team</a:t>
            </a:r>
            <a:r>
              <a:rPr lang="en-US" cap="all">
                <a:solidFill>
                  <a:srgbClr val="E47100"/>
                </a:solidFill>
                <a:latin typeface="ITC Franklin Gothic Std Heavy" panose="020B0504030503020204" pitchFamily="34" charset="0"/>
              </a:rPr>
              <a:t/>
            </a:r>
            <a:br>
              <a:rPr lang="en-US" cap="all">
                <a:solidFill>
                  <a:srgbClr val="E47100"/>
                </a:solidFill>
                <a:latin typeface="ITC Franklin Gothic Std Heavy" panose="020B0504030503020204" pitchFamily="34" charset="0"/>
              </a:rPr>
            </a:br>
            <a:endParaRPr lang="en-US">
              <a:solidFill>
                <a:srgbClr val="E471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67139" y="1523766"/>
            <a:ext cx="4995780" cy="4422449"/>
          </a:xfrm>
          <a:prstGeom prst="rect">
            <a:avLst/>
          </a:prstGeom>
        </p:spPr>
        <p:txBody>
          <a:bodyPr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0D3068"/>
                </a:solidFill>
              </a:rPr>
              <a:t>NCSES</a:t>
            </a: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D3068"/>
                </a:solidFill>
                <a:latin typeface="ITC Franklin Gothic Std Book"/>
              </a:rPr>
              <a:t>John </a:t>
            </a:r>
            <a:r>
              <a:rPr lang="en-US" sz="2800" dirty="0" smtClean="0">
                <a:solidFill>
                  <a:srgbClr val="0D3068"/>
                </a:solidFill>
                <a:latin typeface="ITC Franklin Gothic Std Book"/>
              </a:rPr>
              <a:t>Jankowski, PhD</a:t>
            </a:r>
            <a:endParaRPr lang="en-US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D3068"/>
              </a:solidFill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D3068"/>
              </a:solidFill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0D3068"/>
              </a:solidFill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D3068"/>
              </a:solidFill>
              <a:latin typeface="ITC Franklin Gothic Std Book"/>
            </a:endParaRP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rgbClr val="0D3068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09A9FBB-500B-6A49-993F-73D2CDD0DAB8}"/>
              </a:ext>
            </a:extLst>
          </p:cNvPr>
          <p:cNvSpPr txBox="1">
            <a:spLocks/>
          </p:cNvSpPr>
          <p:nvPr/>
        </p:nvSpPr>
        <p:spPr>
          <a:xfrm>
            <a:off x="5448328" y="1399989"/>
            <a:ext cx="4868554" cy="497272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000" b="1" i="0" kern="120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000" b="1" i="0" kern="120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000" b="1" i="0" kern="120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000" b="1" i="0" kern="120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000" b="1" i="0" kern="120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0" cap="none" dirty="0">
                <a:solidFill>
                  <a:srgbClr val="0D3068"/>
                </a:solidFill>
                <a:latin typeface="ITC Franklin Gothic Std Book" panose="020B0504030503020204" pitchFamily="34" charset="0"/>
              </a:rPr>
              <a:t>UVA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cap="none" dirty="0">
                <a:solidFill>
                  <a:srgbClr val="0D3068"/>
                </a:solidFill>
                <a:latin typeface="ITC Franklin Gothic Std Book"/>
              </a:rPr>
              <a:t>Stephanie </a:t>
            </a:r>
            <a:r>
              <a:rPr lang="en-US" sz="2800" b="0" cap="none" dirty="0" smtClean="0">
                <a:solidFill>
                  <a:srgbClr val="0D3068"/>
                </a:solidFill>
                <a:latin typeface="ITC Franklin Gothic Std Book"/>
              </a:rPr>
              <a:t>Shipp, PhD</a:t>
            </a:r>
            <a:endParaRPr lang="en-US" sz="28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cap="none" dirty="0" smtClean="0">
                <a:solidFill>
                  <a:srgbClr val="0D3068"/>
                </a:solidFill>
                <a:latin typeface="ITC Franklin Gothic Std Book"/>
              </a:rPr>
              <a:t>Sam Cohen, PhD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cap="none" dirty="0" smtClean="0">
                <a:solidFill>
                  <a:srgbClr val="0D3068"/>
                </a:solidFill>
                <a:latin typeface="ITC Franklin Gothic Std Book"/>
              </a:rPr>
              <a:t>Joel Thurston, PhD</a:t>
            </a:r>
            <a:endParaRPr lang="en-US" dirty="0" smtClean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cap="none" dirty="0" smtClean="0">
                <a:solidFill>
                  <a:srgbClr val="0D3068"/>
                </a:solidFill>
                <a:latin typeface="ITC Franklin Gothic Std Book"/>
              </a:rPr>
              <a:t>Alyssa </a:t>
            </a:r>
            <a:r>
              <a:rPr lang="en-US" sz="2800" b="0" cap="none" dirty="0" err="1">
                <a:solidFill>
                  <a:srgbClr val="0D3068"/>
                </a:solidFill>
                <a:latin typeface="ITC Franklin Gothic Std Book"/>
              </a:rPr>
              <a:t>Fowers</a:t>
            </a:r>
            <a:endParaRPr lang="en-US" sz="28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cap="none" dirty="0">
                <a:solidFill>
                  <a:srgbClr val="0D3068"/>
                </a:solidFill>
                <a:latin typeface="ITC Franklin Gothic Std Book"/>
              </a:rPr>
              <a:t>Sean </a:t>
            </a:r>
            <a:r>
              <a:rPr lang="en-US" sz="2800" b="0" cap="none" dirty="0" err="1">
                <a:solidFill>
                  <a:srgbClr val="0D3068"/>
                </a:solidFill>
                <a:latin typeface="ITC Franklin Gothic Std Book"/>
              </a:rPr>
              <a:t>Pietrowicz</a:t>
            </a:r>
            <a:endParaRPr lang="en-US" sz="2800" b="0" cap="none" dirty="0">
              <a:solidFill>
                <a:srgbClr val="0D3068"/>
              </a:solidFill>
              <a:latin typeface="ITC Franklin Gothic Std Book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32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20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4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4946D0-C3AF-794C-A475-4B4B4523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33" y="2167328"/>
            <a:ext cx="8543182" cy="2645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8BF741-5199-6946-B55C-54CAC3072CF1}"/>
              </a:ext>
            </a:extLst>
          </p:cNvPr>
          <p:cNvSpPr txBox="1"/>
          <p:nvPr/>
        </p:nvSpPr>
        <p:spPr>
          <a:xfrm>
            <a:off x="3390321" y="1663736"/>
            <a:ext cx="1792535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/>
              <a:t>Basic information</a:t>
            </a:r>
            <a:endParaRPr lang="en-US" sz="16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62F78-02DE-EC49-AA94-9F9B89A34304}"/>
              </a:ext>
            </a:extLst>
          </p:cNvPr>
          <p:cNvSpPr txBox="1"/>
          <p:nvPr/>
        </p:nvSpPr>
        <p:spPr>
          <a:xfrm>
            <a:off x="5960610" y="1342788"/>
            <a:ext cx="17620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Ease of obtaining/ interpreting data</a:t>
            </a:r>
            <a:endParaRPr lang="en-US" sz="16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10C3B-1CD3-6A47-9DE6-F9F22DB5D736}"/>
              </a:ext>
            </a:extLst>
          </p:cNvPr>
          <p:cNvSpPr txBox="1"/>
          <p:nvPr/>
        </p:nvSpPr>
        <p:spPr>
          <a:xfrm>
            <a:off x="7603094" y="1263971"/>
            <a:ext cx="104569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Matching to survey data</a:t>
            </a:r>
            <a:endParaRPr lang="en-US" sz="160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D0010-195A-B247-B48F-557CB420ECA1}"/>
              </a:ext>
            </a:extLst>
          </p:cNvPr>
          <p:cNvSpPr txBox="1"/>
          <p:nvPr/>
        </p:nvSpPr>
        <p:spPr>
          <a:xfrm>
            <a:off x="8508286" y="1429605"/>
            <a:ext cx="2147152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/>
              <a:t>E</a:t>
            </a:r>
            <a:r>
              <a:rPr lang="en-US" sz="1600"/>
              <a:t>nabling detailed analysis</a:t>
            </a:r>
            <a:endParaRPr lang="en-US" sz="1600">
              <a:cs typeface="Calibri"/>
            </a:endParaRP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C6FB3510-A105-244F-90D4-C8440639400E}"/>
              </a:ext>
            </a:extLst>
          </p:cNvPr>
          <p:cNvSpPr/>
          <p:nvPr/>
        </p:nvSpPr>
        <p:spPr>
          <a:xfrm rot="16200000">
            <a:off x="4286090" y="-320863"/>
            <a:ext cx="109779" cy="477891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B4D88C4B-1FBB-BB47-A996-351C9D6C51EF}"/>
              </a:ext>
            </a:extLst>
          </p:cNvPr>
          <p:cNvSpPr/>
          <p:nvPr/>
        </p:nvSpPr>
        <p:spPr>
          <a:xfrm rot="16200000">
            <a:off x="7096696" y="1721720"/>
            <a:ext cx="100023" cy="67593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285C22F4-BF3C-714F-AF32-38B16B140BBA}"/>
              </a:ext>
            </a:extLst>
          </p:cNvPr>
          <p:cNvSpPr/>
          <p:nvPr/>
        </p:nvSpPr>
        <p:spPr>
          <a:xfrm rot="16200000">
            <a:off x="8035382" y="1496289"/>
            <a:ext cx="100521" cy="1126285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CD65C40A-634A-6B45-9C66-5C77B0FB739D}"/>
              </a:ext>
            </a:extLst>
          </p:cNvPr>
          <p:cNvSpPr/>
          <p:nvPr/>
        </p:nvSpPr>
        <p:spPr>
          <a:xfrm rot="16200000">
            <a:off x="9527129" y="1159675"/>
            <a:ext cx="95986" cy="1804047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F0FA32-E830-6445-BA18-32488997A878}"/>
              </a:ext>
            </a:extLst>
          </p:cNvPr>
          <p:cNvSpPr txBox="1"/>
          <p:nvPr/>
        </p:nvSpPr>
        <p:spPr>
          <a:xfrm>
            <a:off x="5072523" y="4983545"/>
            <a:ext cx="165201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Data dictionaries</a:t>
            </a:r>
            <a:endParaRPr lang="en-US" sz="160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A77D28-D3E3-B84D-8A45-7DD8D81309F1}"/>
              </a:ext>
            </a:extLst>
          </p:cNvPr>
          <p:cNvSpPr txBox="1"/>
          <p:nvPr/>
        </p:nvSpPr>
        <p:spPr>
          <a:xfrm>
            <a:off x="5367999" y="5273106"/>
            <a:ext cx="1785658" cy="213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/>
              <a:t>Grants vs cooperative agreements</a:t>
            </a:r>
            <a:endParaRPr lang="en-US" sz="1400"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FDC106-4DC8-4E45-9185-5C847C413919}"/>
              </a:ext>
            </a:extLst>
          </p:cNvPr>
          <p:cNvSpPr txBox="1"/>
          <p:nvPr/>
        </p:nvSpPr>
        <p:spPr>
          <a:xfrm>
            <a:off x="8510700" y="5023846"/>
            <a:ext cx="161605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Basic vs applied research</a:t>
            </a:r>
            <a:endParaRPr lang="en-US" sz="160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D363D-7F6A-F94E-9158-C31326050FD8}"/>
              </a:ext>
            </a:extLst>
          </p:cNvPr>
          <p:cNvSpPr txBox="1"/>
          <p:nvPr/>
        </p:nvSpPr>
        <p:spPr>
          <a:xfrm>
            <a:off x="7824580" y="5254959"/>
            <a:ext cx="125179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Institution type</a:t>
            </a:r>
            <a:endParaRPr lang="en-US" sz="160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2C581D-CEFD-874A-998C-96F91E9F278B}"/>
              </a:ext>
            </a:extLst>
          </p:cNvPr>
          <p:cNvSpPr txBox="1"/>
          <p:nvPr/>
        </p:nvSpPr>
        <p:spPr>
          <a:xfrm>
            <a:off x="9902804" y="4911033"/>
            <a:ext cx="152892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Linked to publications</a:t>
            </a:r>
            <a:endParaRPr lang="en-US" sz="160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96CE2D-8DFC-4B42-89CE-44BDE95C8278}"/>
              </a:ext>
            </a:extLst>
          </p:cNvPr>
          <p:cNvSpPr txBox="1"/>
          <p:nvPr/>
        </p:nvSpPr>
        <p:spPr>
          <a:xfrm>
            <a:off x="6885187" y="5218717"/>
            <a:ext cx="126476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R&amp;D vs general S&amp;E</a:t>
            </a:r>
            <a:endParaRPr lang="en-US" sz="1600">
              <a:cs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900581-29AA-2B4D-80C6-48E15512CCFC}"/>
              </a:ext>
            </a:extLst>
          </p:cNvPr>
          <p:cNvSpPr txBox="1"/>
          <p:nvPr/>
        </p:nvSpPr>
        <p:spPr>
          <a:xfrm>
            <a:off x="1832692" y="4949761"/>
            <a:ext cx="3137539" cy="404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Start more detailed profiling with Federal </a:t>
            </a:r>
            <a:r>
              <a:rPr lang="en-US" err="1"/>
              <a:t>RePORTER</a:t>
            </a:r>
            <a:r>
              <a:rPr lang="en-US"/>
              <a:t> and USAspending.gov</a:t>
            </a:r>
            <a:endParaRPr lang="en-US">
              <a:cs typeface="Calibri"/>
            </a:endParaRPr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1402A28E-E604-464C-A1DD-E95255369C88}"/>
              </a:ext>
            </a:extLst>
          </p:cNvPr>
          <p:cNvSpPr/>
          <p:nvPr/>
        </p:nvSpPr>
        <p:spPr>
          <a:xfrm rot="10800000">
            <a:off x="1778640" y="4107570"/>
            <a:ext cx="114549" cy="70575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80323A-07B7-4CAC-93FE-5E3C66A136EB}"/>
              </a:ext>
            </a:extLst>
          </p:cNvPr>
          <p:cNvCxnSpPr>
            <a:cxnSpLocks/>
          </p:cNvCxnSpPr>
          <p:nvPr/>
        </p:nvCxnSpPr>
        <p:spPr>
          <a:xfrm flipH="1" flipV="1">
            <a:off x="9593500" y="4854389"/>
            <a:ext cx="598250" cy="21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19D7CD-0EE8-40E5-83D3-788C9087BA58}"/>
              </a:ext>
            </a:extLst>
          </p:cNvPr>
          <p:cNvCxnSpPr>
            <a:cxnSpLocks/>
          </p:cNvCxnSpPr>
          <p:nvPr/>
        </p:nvCxnSpPr>
        <p:spPr>
          <a:xfrm flipH="1" flipV="1">
            <a:off x="8610588" y="4838663"/>
            <a:ext cx="319686" cy="19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62202F-C825-400F-9BB7-6162F8FD61D6}"/>
              </a:ext>
            </a:extLst>
          </p:cNvPr>
          <p:cNvCxnSpPr>
            <a:cxnSpLocks/>
          </p:cNvCxnSpPr>
          <p:nvPr/>
        </p:nvCxnSpPr>
        <p:spPr>
          <a:xfrm flipV="1">
            <a:off x="6662507" y="4873791"/>
            <a:ext cx="283492" cy="25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ontent Placeholder 19">
            <a:extLst>
              <a:ext uri="{FF2B5EF4-FFF2-40B4-BE49-F238E27FC236}">
                <a16:creationId xmlns:a16="http://schemas.microsoft.com/office/drawing/2014/main" id="{3CA835AD-57C5-D64A-AF59-55FF67FAA8C5}"/>
              </a:ext>
            </a:extLst>
          </p:cNvPr>
          <p:cNvSpPr txBox="1">
            <a:spLocks/>
          </p:cNvSpPr>
          <p:nvPr/>
        </p:nvSpPr>
        <p:spPr>
          <a:xfrm>
            <a:off x="755609" y="1170868"/>
            <a:ext cx="10817469" cy="1140694"/>
          </a:xfrm>
          <a:prstGeom prst="rect">
            <a:avLst/>
          </a:prstGeom>
        </p:spPr>
        <p:txBody>
          <a:bodyPr vert="horz" anchor="t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 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4E85AE-3581-4EAC-96A1-6201C02DA4E1}"/>
              </a:ext>
            </a:extLst>
          </p:cNvPr>
          <p:cNvCxnSpPr>
            <a:cxnSpLocks/>
          </p:cNvCxnSpPr>
          <p:nvPr/>
        </p:nvCxnSpPr>
        <p:spPr>
          <a:xfrm flipV="1">
            <a:off x="7789627" y="4865637"/>
            <a:ext cx="183134" cy="39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Circular 2">
            <a:extLst>
              <a:ext uri="{FF2B5EF4-FFF2-40B4-BE49-F238E27FC236}">
                <a16:creationId xmlns:a16="http://schemas.microsoft.com/office/drawing/2014/main" id="{0800E469-6225-4CA4-A981-4C7F09C89D7E}"/>
              </a:ext>
            </a:extLst>
          </p:cNvPr>
          <p:cNvSpPr/>
          <p:nvPr/>
        </p:nvSpPr>
        <p:spPr>
          <a:xfrm rot="16200000" flipH="1">
            <a:off x="1287306" y="4448255"/>
            <a:ext cx="978408" cy="978408"/>
          </a:xfrm>
          <a:prstGeom prst="circular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28B63-5FC5-4765-B1DE-CDEB4F0A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>
                <a:latin typeface="ITC Franklin Gothic Std Book"/>
              </a:rPr>
              <a:t>Data Discovery: Screening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AF1C53-3870-42E3-9140-AF871ED8808B}"/>
              </a:ext>
            </a:extLst>
          </p:cNvPr>
          <p:cNvCxnSpPr>
            <a:cxnSpLocks/>
          </p:cNvCxnSpPr>
          <p:nvPr/>
        </p:nvCxnSpPr>
        <p:spPr>
          <a:xfrm flipV="1">
            <a:off x="6943860" y="4850344"/>
            <a:ext cx="658630" cy="41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378D68-CAF1-4528-803D-0F43F22C46C5}"/>
              </a:ext>
            </a:extLst>
          </p:cNvPr>
          <p:cNvCxnSpPr>
            <a:cxnSpLocks/>
          </p:cNvCxnSpPr>
          <p:nvPr/>
        </p:nvCxnSpPr>
        <p:spPr>
          <a:xfrm flipH="1" flipV="1">
            <a:off x="8265837" y="4853913"/>
            <a:ext cx="156834" cy="39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3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7542-3614-4255-AECE-6EE1DF72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600">
                <a:latin typeface="ITC Franklin Gothic Std Book"/>
              </a:rPr>
              <a:t>Focus on Fed </a:t>
            </a:r>
            <a:r>
              <a:rPr lang="en-US" sz="3600" err="1">
                <a:latin typeface="ITC Franklin Gothic Std Book"/>
              </a:rPr>
              <a:t>RePORTER</a:t>
            </a:r>
            <a:r>
              <a:rPr lang="en-US" sz="3600">
                <a:latin typeface="ITC Franklin Gothic Std Book"/>
              </a:rPr>
              <a:t> and USA Spending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37D8F82-D6B6-F245-9E2B-53B04DD190A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04899" y="1506415"/>
          <a:ext cx="10023976" cy="33364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3552">
                  <a:extLst>
                    <a:ext uri="{9D8B030D-6E8A-4147-A177-3AD203B41FA5}">
                      <a16:colId xmlns:a16="http://schemas.microsoft.com/office/drawing/2014/main" val="1380342102"/>
                    </a:ext>
                  </a:extLst>
                </a:gridCol>
                <a:gridCol w="3545794">
                  <a:extLst>
                    <a:ext uri="{9D8B030D-6E8A-4147-A177-3AD203B41FA5}">
                      <a16:colId xmlns:a16="http://schemas.microsoft.com/office/drawing/2014/main" val="4272648338"/>
                    </a:ext>
                  </a:extLst>
                </a:gridCol>
                <a:gridCol w="3994630">
                  <a:extLst>
                    <a:ext uri="{9D8B030D-6E8A-4147-A177-3AD203B41FA5}">
                      <a16:colId xmlns:a16="http://schemas.microsoft.com/office/drawing/2014/main" val="2614629234"/>
                    </a:ext>
                  </a:extLst>
                </a:gridCol>
              </a:tblGrid>
              <a:tr h="440871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Fed </a:t>
                      </a:r>
                      <a:r>
                        <a:rPr lang="en-US" sz="2000" err="1"/>
                        <a:t>RePORTER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USA Spending (Transaction)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8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Level of detail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Transaction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489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Notification of grant award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Transaction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083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Detailed information on projects?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Project title and 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“Award description” and CFDA 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856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Easy to determine what is research?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69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Easy to determine institution type?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Yes: can choose to download only grants to nonprofit/higher 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89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, screenshot&#10;&#10;Description generated with high confidence">
            <a:extLst>
              <a:ext uri="{FF2B5EF4-FFF2-40B4-BE49-F238E27FC236}">
                <a16:creationId xmlns:a16="http://schemas.microsoft.com/office/drawing/2014/main" id="{A46EFBE7-D0D2-4B7C-944F-F4BCCFD2D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1" y="44564"/>
            <a:ext cx="10872948" cy="6892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7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88D683-B6AA-4925-9DA9-D9B13808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>
                <a:latin typeface="ITC Franklin Gothic Std Book"/>
              </a:rPr>
              <a:t>Data Profiling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31C04-3B2E-4C7B-83A4-E172888BE54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42900" indent="-342900">
              <a:spcBef>
                <a:spcPct val="0"/>
              </a:spcBef>
            </a:pPr>
            <a:r>
              <a:rPr lang="en-US" sz="2800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Assessing data quality: </a:t>
            </a:r>
          </a:p>
          <a:p>
            <a:pPr marL="742950" lvl="1" indent="-285750"/>
            <a:r>
              <a:rPr lang="en-US" sz="2800">
                <a:latin typeface="ITC Franklin Gothic Std Book"/>
                <a:ea typeface="+mn-lt"/>
                <a:cs typeface="+mn-lt"/>
              </a:rPr>
              <a:t>Completeness: % of values that are not blank or NA</a:t>
            </a:r>
            <a:endParaRPr lang="en-US" sz="2800">
              <a:latin typeface="ITC Franklin Gothic Std Book"/>
              <a:cs typeface="Calibri"/>
            </a:endParaRPr>
          </a:p>
          <a:p>
            <a:pPr marL="742950" lvl="1" indent="-285750"/>
            <a:r>
              <a:rPr lang="en-US" sz="2800">
                <a:latin typeface="ITC Franklin Gothic Std Book"/>
                <a:ea typeface="+mn-lt"/>
                <a:cs typeface="+mn-lt"/>
              </a:rPr>
              <a:t>Value validity: % of values in the right format for information (e.g. dates in a date field, only actual state names in state fields, etc.)</a:t>
            </a:r>
            <a:endParaRPr lang="en-US" sz="2800">
              <a:latin typeface="ITC Franklin Gothic Std Book"/>
              <a:cs typeface="Calibri"/>
            </a:endParaRPr>
          </a:p>
          <a:p>
            <a:pPr marL="457200" lvl="1" indent="0">
              <a:buNone/>
            </a:pPr>
            <a:endParaRPr lang="en-US" sz="2800">
              <a:solidFill>
                <a:srgbClr val="000000"/>
              </a:solidFill>
              <a:latin typeface="ITC Franklin Gothic Std Book"/>
              <a:ea typeface="+mj-ea"/>
              <a:cs typeface="Calibri"/>
            </a:endParaRPr>
          </a:p>
          <a:p>
            <a:pPr marL="342900" indent="-342900">
              <a:spcBef>
                <a:spcPct val="0"/>
              </a:spcBef>
            </a:pPr>
            <a:r>
              <a:rPr lang="en-US" sz="2800">
                <a:solidFill>
                  <a:schemeClr val="accent2"/>
                </a:solidFill>
                <a:latin typeface="ITC Franklin Gothic Std Book"/>
                <a:ea typeface="+mj-ea"/>
                <a:cs typeface="Calibri"/>
              </a:rPr>
              <a:t>What percentage of projects and funding is accounted for?</a:t>
            </a:r>
          </a:p>
          <a:p>
            <a:pPr marL="742950" lvl="1" indent="-285750"/>
            <a:r>
              <a:rPr lang="en-US" sz="2800">
                <a:latin typeface="ITC Franklin Gothic Std Book"/>
                <a:ea typeface="+mn-lt"/>
                <a:cs typeface="+mn-lt"/>
              </a:rPr>
              <a:t>%, count, and total dollar amount of grants in each department, sub-agency and office - compare against the NSF Survey of Federal Science … Support (FSS)</a:t>
            </a:r>
            <a:endParaRPr lang="en-US" sz="2800">
              <a:latin typeface="ITC Franklin Gothic Std Book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39C8D-BFA7-4A84-8CB3-F32D6DAE16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0F418C06-167A-E646-9EF6-18275B625F6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EA17E2D-02E6-48C3-AFEB-28C13452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>
                <a:latin typeface="ITC Franklin Gothic Std Book"/>
              </a:rPr>
              <a:t>Completeness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31C04-3B2E-4C7B-83A4-E172888BE54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en-US" b="1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How much data are missing?</a:t>
            </a:r>
            <a:endParaRPr lang="en-US" b="1">
              <a:solidFill>
                <a:schemeClr val="accent2"/>
              </a:solidFill>
              <a:latin typeface="ITC Franklin Gothic Std Book"/>
              <a:cs typeface="Calibri"/>
            </a:endParaRPr>
          </a:p>
          <a:p>
            <a:pPr marL="342900" indent="-342900"/>
            <a:r>
              <a:rPr lang="en-US">
                <a:solidFill>
                  <a:srgbClr val="000000"/>
                </a:solidFill>
                <a:latin typeface="ITC Franklin Gothic Std Book"/>
                <a:ea typeface="+mj-ea"/>
                <a:cs typeface="Calibri"/>
              </a:rPr>
              <a:t>Created an automated process that returns percentages of complete (not N/A or blank) values for each field in the dataset</a:t>
            </a:r>
            <a:endParaRPr lang="en-US">
              <a:latin typeface="ITC Franklin Gothic Std Book"/>
              <a:ea typeface="+mj-ea"/>
              <a:cs typeface="Calibri"/>
            </a:endParaRPr>
          </a:p>
          <a:p>
            <a:pPr marL="342900" indent="-342900"/>
            <a:r>
              <a:rPr lang="en-US">
                <a:solidFill>
                  <a:srgbClr val="000000"/>
                </a:solidFill>
                <a:latin typeface="ITC Franklin Gothic Std Book"/>
                <a:ea typeface="+mj-ea"/>
                <a:cs typeface="Calibri"/>
              </a:rPr>
              <a:t>Especially relevant for tracking funding amounts and organization name</a:t>
            </a:r>
          </a:p>
          <a:p>
            <a:pPr marL="342900" indent="-342900"/>
            <a:endParaRPr lang="en-US">
              <a:latin typeface="ITC Franklin Gothic Std Book"/>
              <a:cs typeface="Calibri"/>
            </a:endParaRPr>
          </a:p>
          <a:p>
            <a:pPr marL="457200" lvl="1" indent="0">
              <a:buNone/>
            </a:pPr>
            <a:endParaRPr lang="en-US" sz="1800">
              <a:latin typeface="ITC Franklin Gothic Std Book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39C8D-BFA7-4A84-8CB3-F32D6DAE16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0F418C06-167A-E646-9EF6-18275B625F6B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B8A232-EAB4-456B-BDD5-E88090DD4B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49248" y="1798590"/>
          <a:ext cx="3889018" cy="30175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958650">
                  <a:extLst>
                    <a:ext uri="{9D8B030D-6E8A-4147-A177-3AD203B41FA5}">
                      <a16:colId xmlns:a16="http://schemas.microsoft.com/office/drawing/2014/main" val="1726199658"/>
                    </a:ext>
                  </a:extLst>
                </a:gridCol>
                <a:gridCol w="930368">
                  <a:extLst>
                    <a:ext uri="{9D8B030D-6E8A-4147-A177-3AD203B41FA5}">
                      <a16:colId xmlns:a16="http://schemas.microsoft.com/office/drawing/2014/main" val="3348054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CONGRESSIONAL_DISTRICT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effectLst/>
                        </a:rPr>
                        <a:t>freq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125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07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12010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992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02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8733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16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7612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60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05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7228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44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</a:rPr>
                        <a:t>N/A</a:t>
                      </a: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6560</a:t>
                      </a: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097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03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6294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12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6125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84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04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4090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106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3874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82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09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3019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0436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F82DDC-EA71-416C-AEC6-8FA948C645A1}"/>
              </a:ext>
            </a:extLst>
          </p:cNvPr>
          <p:cNvSpPr txBox="1"/>
          <p:nvPr/>
        </p:nvSpPr>
        <p:spPr>
          <a:xfrm>
            <a:off x="6221325" y="1344941"/>
            <a:ext cx="4251727" cy="2078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/>
              <a:t>Frequency of Congressional District Entries</a:t>
            </a:r>
            <a:endParaRPr lang="en-US" b="1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50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35E6-8F1E-403A-BF8C-EAA0B8F4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>
                <a:latin typeface="ITC Franklin Gothic Std Book"/>
                <a:cs typeface="Calibri"/>
              </a:rPr>
              <a:t>Validity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31C04-3B2E-4C7B-83A4-E172888BE54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en-US" sz="2800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How much data are relevant and correctly formatted?</a:t>
            </a:r>
            <a:endParaRPr lang="en-US" sz="2800">
              <a:solidFill>
                <a:schemeClr val="accent2"/>
              </a:solidFill>
              <a:latin typeface="ITC Franklin Gothic Std Book"/>
              <a:cs typeface="Calibri"/>
            </a:endParaRPr>
          </a:p>
          <a:p>
            <a:pPr marL="342900" indent="-342900"/>
            <a:r>
              <a:rPr lang="en-US" sz="2400">
                <a:latin typeface="ITC Franklin Gothic Std Book"/>
                <a:ea typeface="+mn-lt"/>
                <a:cs typeface="+mn-lt"/>
              </a:rPr>
              <a:t>Specialized process for each field that tracks amount of incorrectly formatted and misplaced data.</a:t>
            </a:r>
            <a:r>
              <a:rPr lang="en-US" sz="2400">
                <a:solidFill>
                  <a:srgbClr val="000000"/>
                </a:solidFill>
                <a:latin typeface="ITC Franklin Gothic Std Book"/>
                <a:ea typeface="+mn-lt"/>
                <a:cs typeface="+mn-lt"/>
              </a:rPr>
              <a:t> </a:t>
            </a:r>
          </a:p>
          <a:p>
            <a:pPr marL="342900" indent="-342900"/>
            <a:r>
              <a:rPr lang="en-US" sz="2400">
                <a:latin typeface="ITC Franklin Gothic Std Book"/>
                <a:ea typeface="+mn-lt"/>
                <a:cs typeface="+mn-lt"/>
              </a:rPr>
              <a:t>Process returns the percentage of projects and funding inputted correctly</a:t>
            </a:r>
            <a:endParaRPr lang="en-US" sz="2400">
              <a:latin typeface="ITC Franklin Gothic Std Book"/>
              <a:cs typeface="Calibri"/>
            </a:endParaRPr>
          </a:p>
          <a:p>
            <a:pPr marL="0" indent="0">
              <a:buNone/>
            </a:pPr>
            <a:r>
              <a:rPr lang="en-US" sz="2800">
                <a:solidFill>
                  <a:schemeClr val="accent2"/>
                </a:solidFill>
                <a:latin typeface="ITC Franklin Gothic Std Book"/>
                <a:ea typeface="+mj-ea"/>
                <a:cs typeface="Calibri"/>
              </a:rPr>
              <a:t>Prepared</a:t>
            </a:r>
            <a:r>
              <a:rPr lang="en-US" sz="2800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 R scripts to:</a:t>
            </a:r>
            <a:endParaRPr lang="en-US" sz="2800">
              <a:solidFill>
                <a:schemeClr val="accent2"/>
              </a:solidFill>
              <a:latin typeface="ITC Franklin Gothic Std Book"/>
              <a:cs typeface="Calibri"/>
            </a:endParaRPr>
          </a:p>
          <a:p>
            <a:pPr marL="342900" indent="-342900"/>
            <a:r>
              <a:rPr lang="en-US" sz="2400">
                <a:latin typeface="ITC Franklin Gothic Std Book"/>
                <a:ea typeface="+mn-lt"/>
                <a:cs typeface="+mn-lt"/>
              </a:rPr>
              <a:t>Ensure </a:t>
            </a:r>
            <a:r>
              <a:rPr lang="en-US" sz="2400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proper formatting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ITC Franklin Gothic Std Book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0000"/>
                </a:solidFill>
                <a:latin typeface="ITC Franklin Gothic Std Book"/>
                <a:ea typeface="+mn-lt"/>
                <a:cs typeface="+mn-lt"/>
              </a:rPr>
              <a:t>for</a:t>
            </a:r>
            <a:endParaRPr lang="en-US" sz="2400">
              <a:latin typeface="ITC Franklin Gothic Std Book"/>
              <a:ea typeface="+mn-lt"/>
              <a:cs typeface="+mn-lt"/>
            </a:endParaRPr>
          </a:p>
          <a:p>
            <a:pPr marL="742950" lvl="1" indent="-285750"/>
            <a:r>
              <a:rPr lang="en-US" sz="2400">
                <a:latin typeface="ITC Franklin Gothic Std Book"/>
                <a:ea typeface="+mn-lt"/>
                <a:cs typeface="+mn-lt"/>
              </a:rPr>
              <a:t>state abbreviations, zip codes and city names</a:t>
            </a:r>
          </a:p>
          <a:p>
            <a:pPr marL="742950" lvl="1" indent="-285750"/>
            <a:r>
              <a:rPr lang="en-US" sz="2400">
                <a:latin typeface="ITC Franklin Gothic Std Book"/>
                <a:ea typeface="+mn-lt"/>
                <a:cs typeface="+mn-lt"/>
              </a:rPr>
              <a:t>DUNS numbers, CFDA codes and project IDs</a:t>
            </a:r>
          </a:p>
          <a:p>
            <a:pPr marL="742950" lvl="1" indent="-285750"/>
            <a:r>
              <a:rPr lang="en-US" sz="2400">
                <a:latin typeface="ITC Franklin Gothic Std Book"/>
                <a:ea typeface="+mn-lt"/>
                <a:cs typeface="+mn-lt"/>
              </a:rPr>
              <a:t>author names, dates and funding totals</a:t>
            </a:r>
          </a:p>
          <a:p>
            <a:pPr marL="342900" indent="-342900"/>
            <a:r>
              <a:rPr lang="en-US" sz="2400">
                <a:latin typeface="ITC Franklin Gothic Std Book"/>
                <a:ea typeface="+mn-lt"/>
                <a:cs typeface="+mn-lt"/>
              </a:rPr>
              <a:t>Examine each department, agency, state and country name to </a:t>
            </a:r>
            <a:r>
              <a:rPr lang="en-US" sz="2400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check valid classifications</a:t>
            </a:r>
            <a:endParaRPr lang="en-US" sz="2400">
              <a:solidFill>
                <a:schemeClr val="accent2"/>
              </a:solidFill>
              <a:latin typeface="ITC Franklin Gothic Std Book"/>
              <a:ea typeface="+mj-ea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39C8D-BFA7-4A84-8CB3-F32D6DAE16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0F418C06-167A-E646-9EF6-18275B625F6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5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3F42-9299-41D3-9169-3CA156E2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>
                <a:latin typeface="ITC Franklin Gothic Std Book"/>
              </a:rPr>
              <a:t>What's Included in Fed Reporter and USA Spending?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B1B69-736B-9C48-B04D-DBBC648CA9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9538"/>
            <a:ext cx="2560638" cy="365125"/>
          </a:xfrm>
          <a:prstGeom prst="rect">
            <a:avLst/>
          </a:prstGeom>
        </p:spPr>
        <p:txBody>
          <a:bodyPr/>
          <a:lstStyle/>
          <a:p>
            <a:fld id="{0F418C06-167A-E646-9EF6-18275B625F6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F2607-EA70-CA43-9A07-6070DCD60B17}"/>
              </a:ext>
            </a:extLst>
          </p:cNvPr>
          <p:cNvSpPr txBox="1"/>
          <p:nvPr/>
        </p:nvSpPr>
        <p:spPr>
          <a:xfrm>
            <a:off x="964278" y="1340328"/>
            <a:ext cx="3172825" cy="2285241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r>
              <a:rPr lang="en-US" sz="1600" b="1"/>
              <a:t>Title: </a:t>
            </a:r>
            <a:r>
              <a:rPr lang="en-US" sz="1600"/>
              <a:t>Novel Cathode for Long-Cycling </a:t>
            </a:r>
            <a:r>
              <a:rPr lang="en-US" sz="1600" err="1"/>
              <a:t>Capacititive</a:t>
            </a:r>
            <a:r>
              <a:rPr lang="en-US" sz="1600"/>
              <a:t> Deionization</a:t>
            </a:r>
            <a:endParaRPr lang="en-US" sz="1600"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/>
              <a:t>Award notice date: </a:t>
            </a:r>
            <a:r>
              <a:rPr lang="en-US" sz="1600"/>
              <a:t>9/19/2016 (FY16)</a:t>
            </a:r>
            <a:endParaRPr lang="en-US" sz="1600"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/>
              <a:t>Start date: </a:t>
            </a:r>
            <a:r>
              <a:rPr lang="en-US" sz="1600"/>
              <a:t>10/1/2016 (FY17)</a:t>
            </a:r>
            <a:endParaRPr lang="en-US" sz="1600"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>
                <a:solidFill>
                  <a:srgbClr val="00B050"/>
                </a:solidFill>
              </a:rPr>
              <a:t>Fed </a:t>
            </a:r>
            <a:r>
              <a:rPr lang="en-US" sz="1600" b="1" err="1">
                <a:solidFill>
                  <a:srgbClr val="00B050"/>
                </a:solidFill>
              </a:rPr>
              <a:t>RePORTER</a:t>
            </a:r>
            <a:r>
              <a:rPr lang="en-US" sz="1600" b="1">
                <a:solidFill>
                  <a:srgbClr val="00B050"/>
                </a:solidFill>
              </a:rPr>
              <a:t> fiscal year</a:t>
            </a:r>
            <a:r>
              <a:rPr lang="en-US" sz="1600">
                <a:solidFill>
                  <a:srgbClr val="00B050"/>
                </a:solidFill>
              </a:rPr>
              <a:t>: 2016</a:t>
            </a:r>
            <a:endParaRPr lang="en-US" sz="1600">
              <a:solidFill>
                <a:srgbClr val="00B050"/>
              </a:solidFill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/>
              <a:t>Fed </a:t>
            </a:r>
            <a:r>
              <a:rPr lang="en-US" sz="1600" b="1" err="1"/>
              <a:t>RePORTER</a:t>
            </a:r>
            <a:r>
              <a:rPr lang="en-US" sz="1600"/>
              <a:t> </a:t>
            </a:r>
            <a:r>
              <a:rPr lang="en-US" sz="1600" b="1"/>
              <a:t>total</a:t>
            </a:r>
            <a:r>
              <a:rPr lang="en-US" sz="1600"/>
              <a:t>: $744,440</a:t>
            </a:r>
            <a:endParaRPr lang="en-US" sz="1600"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>
                <a:solidFill>
                  <a:schemeClr val="accent2"/>
                </a:solidFill>
              </a:rPr>
              <a:t>USA Spending 2016 Transactions</a:t>
            </a:r>
            <a:r>
              <a:rPr lang="en-US" sz="1600">
                <a:solidFill>
                  <a:schemeClr val="accent2"/>
                </a:solidFill>
              </a:rPr>
              <a:t>: 0</a:t>
            </a:r>
            <a:endParaRPr lang="en-US" sz="1600">
              <a:solidFill>
                <a:schemeClr val="accent2"/>
              </a:solidFill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/>
              <a:t>2016 transaction total</a:t>
            </a:r>
            <a:r>
              <a:rPr lang="en-US" sz="1600"/>
              <a:t>: $0</a:t>
            </a:r>
            <a:endParaRPr lang="en-US" sz="16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67F9A-D537-AC46-84F3-02F251CE0EB4}"/>
              </a:ext>
            </a:extLst>
          </p:cNvPr>
          <p:cNvSpPr txBox="1"/>
          <p:nvPr/>
        </p:nvSpPr>
        <p:spPr>
          <a:xfrm>
            <a:off x="4472602" y="1340328"/>
            <a:ext cx="3172825" cy="22852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r>
              <a:rPr lang="en-US" sz="1600" b="1"/>
              <a:t>Title: </a:t>
            </a:r>
            <a:r>
              <a:rPr lang="en-US" sz="1600"/>
              <a:t>Center for Hybrid Multicore Productivity Research</a:t>
            </a:r>
          </a:p>
          <a:p>
            <a:pPr>
              <a:spcAft>
                <a:spcPts val="1200"/>
              </a:spcAft>
            </a:pPr>
            <a:r>
              <a:rPr lang="en-US" sz="1600" b="1"/>
              <a:t>Award notice date: </a:t>
            </a:r>
            <a:r>
              <a:rPr lang="en-US" sz="1600"/>
              <a:t>8/1/2016 (FY16)</a:t>
            </a:r>
          </a:p>
          <a:p>
            <a:pPr>
              <a:spcAft>
                <a:spcPts val="1200"/>
              </a:spcAft>
            </a:pPr>
            <a:r>
              <a:rPr lang="en-US" sz="1600" b="1"/>
              <a:t>Start date: </a:t>
            </a:r>
            <a:r>
              <a:rPr lang="en-US" sz="1600"/>
              <a:t>8/1/2016 (FY16)</a:t>
            </a:r>
          </a:p>
          <a:p>
            <a:pPr>
              <a:spcAft>
                <a:spcPts val="1200"/>
              </a:spcAft>
            </a:pPr>
            <a:r>
              <a:rPr lang="en-US" sz="1600" b="1">
                <a:solidFill>
                  <a:srgbClr val="00B050"/>
                </a:solidFill>
              </a:rPr>
              <a:t>Fed </a:t>
            </a:r>
            <a:r>
              <a:rPr lang="en-US" sz="1600" b="1" err="1">
                <a:solidFill>
                  <a:srgbClr val="00B050"/>
                </a:solidFill>
              </a:rPr>
              <a:t>RePORTER</a:t>
            </a:r>
            <a:r>
              <a:rPr lang="en-US" sz="1600" b="1">
                <a:solidFill>
                  <a:srgbClr val="00B050"/>
                </a:solidFill>
              </a:rPr>
              <a:t> fiscal year: </a:t>
            </a:r>
            <a:r>
              <a:rPr lang="en-US" sz="1600">
                <a:solidFill>
                  <a:srgbClr val="00B050"/>
                </a:solidFill>
              </a:rPr>
              <a:t>2016</a:t>
            </a:r>
          </a:p>
          <a:p>
            <a:pPr>
              <a:spcAft>
                <a:spcPts val="1200"/>
              </a:spcAft>
            </a:pPr>
            <a:r>
              <a:rPr lang="en-US" sz="1600" b="1"/>
              <a:t>Fed </a:t>
            </a:r>
            <a:r>
              <a:rPr lang="en-US" sz="1600" b="1" err="1"/>
              <a:t>RePORTER</a:t>
            </a:r>
            <a:r>
              <a:rPr lang="en-US" sz="1600" b="1"/>
              <a:t> year total: </a:t>
            </a:r>
            <a:r>
              <a:rPr lang="en-US" sz="1600"/>
              <a:t>$199,974 </a:t>
            </a:r>
          </a:p>
          <a:p>
            <a:pPr>
              <a:spcAft>
                <a:spcPts val="1200"/>
              </a:spcAft>
            </a:pPr>
            <a:r>
              <a:rPr lang="en-US" sz="1600" b="1">
                <a:solidFill>
                  <a:srgbClr val="00B050"/>
                </a:solidFill>
              </a:rPr>
              <a:t>USA Spending 2016 transactions:</a:t>
            </a:r>
            <a:r>
              <a:rPr lang="en-US" sz="1600">
                <a:solidFill>
                  <a:srgbClr val="00B050"/>
                </a:solidFill>
              </a:rPr>
              <a:t> 2</a:t>
            </a:r>
          </a:p>
          <a:p>
            <a:pPr>
              <a:spcAft>
                <a:spcPts val="1200"/>
              </a:spcAft>
            </a:pPr>
            <a:r>
              <a:rPr lang="en-US" sz="1600" b="1"/>
              <a:t>2016 transaction total: </a:t>
            </a:r>
            <a:r>
              <a:rPr lang="en-US" sz="1600"/>
              <a:t>$199,974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C6232-F45C-2C45-A78A-DEF4DB89413B}"/>
              </a:ext>
            </a:extLst>
          </p:cNvPr>
          <p:cNvSpPr txBox="1"/>
          <p:nvPr/>
        </p:nvSpPr>
        <p:spPr>
          <a:xfrm>
            <a:off x="7980926" y="1340328"/>
            <a:ext cx="3172825" cy="22852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r>
              <a:rPr lang="en-US" sz="1600" b="1"/>
              <a:t>Title: </a:t>
            </a:r>
            <a:r>
              <a:rPr lang="en-US" sz="1600"/>
              <a:t>University-National Oceanographic Laboratory</a:t>
            </a:r>
          </a:p>
          <a:p>
            <a:pPr>
              <a:spcAft>
                <a:spcPts val="1200"/>
              </a:spcAft>
            </a:pPr>
            <a:r>
              <a:rPr lang="en-US" sz="1600" b="1"/>
              <a:t>Award notice date: </a:t>
            </a:r>
            <a:r>
              <a:rPr lang="en-US" sz="1600"/>
              <a:t>8/4/2014 (FY14)</a:t>
            </a:r>
          </a:p>
          <a:p>
            <a:pPr>
              <a:spcAft>
                <a:spcPts val="1200"/>
              </a:spcAft>
            </a:pPr>
            <a:r>
              <a:rPr lang="en-US" sz="1600" b="1"/>
              <a:t>Start date: </a:t>
            </a:r>
            <a:r>
              <a:rPr lang="en-US" sz="1600"/>
              <a:t>5/1/2014 (FY14)</a:t>
            </a:r>
          </a:p>
          <a:p>
            <a:pPr>
              <a:spcAft>
                <a:spcPts val="1200"/>
              </a:spcAft>
            </a:pPr>
            <a:r>
              <a:rPr lang="en-US" sz="1600" b="1" err="1">
                <a:solidFill>
                  <a:schemeClr val="accent2"/>
                </a:solidFill>
              </a:rPr>
              <a:t>FedRePORTER</a:t>
            </a:r>
            <a:r>
              <a:rPr lang="en-US" sz="1600" b="1">
                <a:solidFill>
                  <a:schemeClr val="accent2"/>
                </a:solidFill>
              </a:rPr>
              <a:t> fiscal year: </a:t>
            </a:r>
            <a:r>
              <a:rPr lang="en-US" sz="1600">
                <a:solidFill>
                  <a:schemeClr val="accent2"/>
                </a:solidFill>
              </a:rPr>
              <a:t>2014</a:t>
            </a:r>
          </a:p>
          <a:p>
            <a:pPr>
              <a:spcAft>
                <a:spcPts val="1200"/>
              </a:spcAft>
            </a:pPr>
            <a:r>
              <a:rPr lang="en-US" sz="1600" b="1" err="1"/>
              <a:t>FedRePORTER</a:t>
            </a:r>
            <a:r>
              <a:rPr lang="en-US" sz="1600" b="1"/>
              <a:t> year total: </a:t>
            </a:r>
            <a:r>
              <a:rPr lang="en-US" sz="1600"/>
              <a:t>$0</a:t>
            </a:r>
          </a:p>
          <a:p>
            <a:pPr>
              <a:spcAft>
                <a:spcPts val="1200"/>
              </a:spcAft>
            </a:pPr>
            <a:r>
              <a:rPr lang="en-US" sz="1600" b="1">
                <a:solidFill>
                  <a:srgbClr val="00B050"/>
                </a:solidFill>
              </a:rPr>
              <a:t>USA Spending 2016 transactions: </a:t>
            </a:r>
            <a:r>
              <a:rPr lang="en-US" sz="1600">
                <a:solidFill>
                  <a:srgbClr val="00B050"/>
                </a:solidFill>
              </a:rPr>
              <a:t>6</a:t>
            </a:r>
          </a:p>
          <a:p>
            <a:pPr>
              <a:spcAft>
                <a:spcPts val="1200"/>
              </a:spcAft>
            </a:pPr>
            <a:r>
              <a:rPr lang="en-US" sz="1600" b="1"/>
              <a:t>2016 transaction total: </a:t>
            </a:r>
            <a:r>
              <a:rPr lang="en-US" sz="1600"/>
              <a:t>$1,277,057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F3368EA-271F-B243-B98C-7805C23AB4FA}"/>
              </a:ext>
            </a:extLst>
          </p:cNvPr>
          <p:cNvSpPr txBox="1">
            <a:spLocks/>
          </p:cNvSpPr>
          <p:nvPr/>
        </p:nvSpPr>
        <p:spPr>
          <a:xfrm>
            <a:off x="1877292" y="1488013"/>
            <a:ext cx="2048540" cy="996093"/>
          </a:xfrm>
          <a:prstGeom prst="rect">
            <a:avLst/>
          </a:prstGeom>
        </p:spPr>
        <p:txBody>
          <a:bodyPr vert="horz" anchor="t"/>
          <a:lstStyle>
            <a:lvl1pPr marL="0" indent="0" algn="l" defTabSz="457209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  <a:ea typeface="+mn-ea"/>
                <a:cs typeface="+mn-cs"/>
              </a:defRPr>
            </a:lvl1pPr>
            <a:lvl2pPr marL="742965" indent="-285756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3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2" indent="-228605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1" indent="-228605" algn="l" defTabSz="4572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50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5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6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78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/>
              <a:t>Fed </a:t>
            </a:r>
            <a:r>
              <a:rPr lang="en-US" b="1" err="1"/>
              <a:t>RePORTER</a:t>
            </a:r>
            <a:endParaRPr lang="en-US" b="1"/>
          </a:p>
          <a:p>
            <a:pPr>
              <a:lnSpc>
                <a:spcPct val="150000"/>
              </a:lnSpc>
            </a:pPr>
            <a:r>
              <a:rPr lang="en-US" b="1"/>
              <a:t>USA Spending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A6B35147-172C-D941-A389-D40F01EF651B}"/>
              </a:ext>
            </a:extLst>
          </p:cNvPr>
          <p:cNvSpPr/>
          <p:nvPr/>
        </p:nvSpPr>
        <p:spPr>
          <a:xfrm rot="18900000">
            <a:off x="1313073" y="1982981"/>
            <a:ext cx="411906" cy="411906"/>
          </a:xfrm>
          <a:prstGeom prst="plus">
            <a:avLst>
              <a:gd name="adj" fmla="val 41638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85C1EB-44C8-9848-97F8-56708E1EE211}"/>
              </a:ext>
            </a:extLst>
          </p:cNvPr>
          <p:cNvSpPr txBox="1">
            <a:spLocks/>
          </p:cNvSpPr>
          <p:nvPr/>
        </p:nvSpPr>
        <p:spPr>
          <a:xfrm>
            <a:off x="5241269" y="1484585"/>
            <a:ext cx="2048540" cy="883049"/>
          </a:xfrm>
          <a:prstGeom prst="rect">
            <a:avLst/>
          </a:prstGeom>
        </p:spPr>
        <p:txBody>
          <a:bodyPr vert="horz" anchor="t"/>
          <a:lstStyle>
            <a:lvl1pPr marL="0" indent="0" algn="l" defTabSz="457209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  <a:ea typeface="+mn-ea"/>
                <a:cs typeface="+mn-cs"/>
              </a:defRPr>
            </a:lvl1pPr>
            <a:lvl2pPr marL="742965" indent="-285756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3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2" indent="-228605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1" indent="-228605" algn="l" defTabSz="4572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50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5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6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78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/>
              <a:t>Fed </a:t>
            </a:r>
            <a:r>
              <a:rPr lang="en-US" b="1" err="1"/>
              <a:t>RePORTER</a:t>
            </a:r>
            <a:endParaRPr lang="en-US" b="1"/>
          </a:p>
          <a:p>
            <a:pPr>
              <a:lnSpc>
                <a:spcPct val="150000"/>
              </a:lnSpc>
            </a:pPr>
            <a:r>
              <a:rPr lang="en-US" b="1"/>
              <a:t>USA Spending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1BD187-A1A9-0C45-B1F9-818385EAC657}"/>
              </a:ext>
            </a:extLst>
          </p:cNvPr>
          <p:cNvSpPr txBox="1">
            <a:spLocks/>
          </p:cNvSpPr>
          <p:nvPr/>
        </p:nvSpPr>
        <p:spPr>
          <a:xfrm>
            <a:off x="8723097" y="1471157"/>
            <a:ext cx="2061101" cy="845368"/>
          </a:xfrm>
          <a:prstGeom prst="rect">
            <a:avLst/>
          </a:prstGeom>
        </p:spPr>
        <p:txBody>
          <a:bodyPr vert="horz" anchor="t"/>
          <a:lstStyle>
            <a:lvl1pPr marL="0" indent="0" algn="l" defTabSz="457209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  <a:ea typeface="+mn-ea"/>
                <a:cs typeface="+mn-cs"/>
              </a:defRPr>
            </a:lvl1pPr>
            <a:lvl2pPr marL="742965" indent="-285756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3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2" indent="-228605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1" indent="-228605" algn="l" defTabSz="4572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50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5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6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78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/>
              <a:t>Fed </a:t>
            </a:r>
            <a:r>
              <a:rPr lang="en-US" b="1" err="1"/>
              <a:t>RePORTER</a:t>
            </a:r>
            <a:endParaRPr lang="en-US" b="1"/>
          </a:p>
          <a:p>
            <a:pPr>
              <a:lnSpc>
                <a:spcPct val="150000"/>
              </a:lnSpc>
            </a:pPr>
            <a:r>
              <a:rPr lang="en-US" b="1"/>
              <a:t>USA Spending</a:t>
            </a: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DB8705FE-AC25-8141-B26D-60023F66816E}"/>
              </a:ext>
            </a:extLst>
          </p:cNvPr>
          <p:cNvSpPr/>
          <p:nvPr/>
        </p:nvSpPr>
        <p:spPr>
          <a:xfrm rot="18900000">
            <a:off x="8150885" y="1425636"/>
            <a:ext cx="411906" cy="411906"/>
          </a:xfrm>
          <a:prstGeom prst="plus">
            <a:avLst>
              <a:gd name="adj" fmla="val 41638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3ECA132-2E94-7649-A4AA-6CD996146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5417" l="5313" r="93125">
                        <a14:foregroundMark x1="31875" y1="95417" x2="35313" y2="90417"/>
                        <a14:foregroundMark x1="8750" y1="51667" x2="9063" y2="54583"/>
                        <a14:foregroundMark x1="6875" y1="59167" x2="5313" y2="57083"/>
                        <a14:foregroundMark x1="84688" y1="10417" x2="89063" y2="16250"/>
                        <a14:foregroundMark x1="87500" y1="7083" x2="89375" y2="5000"/>
                        <a14:foregroundMark x1="93125" y1="14167" x2="93125" y2="1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464" y="1944601"/>
            <a:ext cx="400030" cy="3460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67BDD9-643F-0C4B-9AC1-4E46F2E89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5417" l="5313" r="93125">
                        <a14:foregroundMark x1="31875" y1="95417" x2="35313" y2="90417"/>
                        <a14:foregroundMark x1="8750" y1="51667" x2="9063" y2="54583"/>
                        <a14:foregroundMark x1="6875" y1="59167" x2="5313" y2="57083"/>
                        <a14:foregroundMark x1="84688" y1="10417" x2="89063" y2="16250"/>
                        <a14:foregroundMark x1="87500" y1="7083" x2="89375" y2="5000"/>
                        <a14:foregroundMark x1="93125" y1="14167" x2="93125" y2="1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3193" y="1488013"/>
            <a:ext cx="400030" cy="3460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C69450-4AF0-0F4B-888D-AC9711409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5417" l="5313" r="93125">
                        <a14:foregroundMark x1="31875" y1="95417" x2="35313" y2="90417"/>
                        <a14:foregroundMark x1="8750" y1="51667" x2="9063" y2="54583"/>
                        <a14:foregroundMark x1="6875" y1="59167" x2="5313" y2="57083"/>
                        <a14:foregroundMark x1="84688" y1="10417" x2="89063" y2="16250"/>
                        <a14:foregroundMark x1="87500" y1="7083" x2="89375" y2="5000"/>
                        <a14:foregroundMark x1="93125" y1="14167" x2="93125" y2="1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823" y="1930415"/>
            <a:ext cx="400030" cy="3460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697CC7-2B87-4F4D-A543-278C97749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5417" l="5313" r="93125">
                        <a14:foregroundMark x1="31875" y1="95417" x2="35313" y2="90417"/>
                        <a14:foregroundMark x1="8750" y1="51667" x2="9063" y2="54583"/>
                        <a14:foregroundMark x1="6875" y1="59167" x2="5313" y2="57083"/>
                        <a14:foregroundMark x1="84688" y1="10417" x2="89063" y2="16250"/>
                        <a14:foregroundMark x1="87500" y1="7083" x2="89375" y2="5000"/>
                        <a14:foregroundMark x1="93125" y1="14167" x2="93125" y2="1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0812" y="1561550"/>
            <a:ext cx="400030" cy="346023"/>
          </a:xfrm>
          <a:prstGeom prst="rect">
            <a:avLst/>
          </a:prstGeom>
        </p:spPr>
      </p:pic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223FC668-5254-EF4E-83A0-F0C4A3556F5B}"/>
              </a:ext>
            </a:extLst>
          </p:cNvPr>
          <p:cNvSpPr txBox="1">
            <a:spLocks/>
          </p:cNvSpPr>
          <p:nvPr/>
        </p:nvSpPr>
        <p:spPr>
          <a:xfrm>
            <a:off x="393310" y="5905558"/>
            <a:ext cx="11383106" cy="449535"/>
          </a:xfrm>
          <a:prstGeom prst="rect">
            <a:avLst/>
          </a:prstGeom>
        </p:spPr>
        <p:txBody>
          <a:bodyPr vert="horz" anchor="t"/>
          <a:lstStyle>
            <a:lvl1pPr marL="0" indent="0" algn="ctr" defTabSz="457209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  <a:ea typeface="+mn-ea"/>
                <a:cs typeface="+mn-cs"/>
              </a:defRPr>
            </a:lvl1pPr>
            <a:lvl2pPr marL="742965" indent="-285756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3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2" indent="-228605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1" indent="-228605" algn="l" defTabSz="4572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50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5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6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78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solidFill>
                  <a:srgbClr val="ED7D31"/>
                </a:solidFill>
              </a:rPr>
              <a:t>Conclusion: focus on USA Spending, but try to connect to Fed </a:t>
            </a:r>
            <a:r>
              <a:rPr lang="en-US" sz="2200" b="1" err="1">
                <a:solidFill>
                  <a:srgbClr val="ED7D31"/>
                </a:solidFill>
              </a:rPr>
              <a:t>RePORTER</a:t>
            </a:r>
            <a:r>
              <a:rPr lang="en-US" sz="2200" b="1">
                <a:solidFill>
                  <a:srgbClr val="ED7D31"/>
                </a:solidFill>
              </a:rPr>
              <a:t> details.</a:t>
            </a:r>
          </a:p>
        </p:txBody>
      </p:sp>
    </p:spTree>
    <p:extLst>
      <p:ext uri="{BB962C8B-B14F-4D97-AF65-F5344CB8AC3E}">
        <p14:creationId xmlns:p14="http://schemas.microsoft.com/office/powerpoint/2010/main" val="30610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6" grpId="0"/>
      <p:bldP spid="18" grpId="0" animBg="1"/>
      <p:bldP spid="19" grpId="0"/>
      <p:bldP spid="22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build an R&amp;D </a:t>
            </a:r>
            <a:r>
              <a:rPr lang="en-US" dirty="0" err="1" smtClean="0"/>
              <a:t>microlevel</a:t>
            </a:r>
            <a:r>
              <a:rPr lang="en-US" dirty="0" smtClean="0"/>
              <a:t> database?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D7D4BCF-A5A5-7643-B5BF-9B6D45D0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requirements were essential to accurately benchmarking to FFS.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358EC54-E3D4-E949-8DF3-7320091A962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Project-level data</a:t>
            </a:r>
          </a:p>
          <a:p>
            <a:r>
              <a:rPr lang="en-US" dirty="0" smtClean="0"/>
              <a:t>Intended use of funds (R&amp;D)</a:t>
            </a:r>
          </a:p>
          <a:p>
            <a:r>
              <a:rPr lang="en-US" dirty="0" smtClean="0"/>
              <a:t>Recipient of funds</a:t>
            </a:r>
          </a:p>
          <a:p>
            <a:r>
              <a:rPr lang="en-US" dirty="0"/>
              <a:t>Dates based on </a:t>
            </a:r>
            <a:r>
              <a:rPr lang="en-US" dirty="0" smtClean="0"/>
              <a:t>transaction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SDAD’s Data Science Framework reliably and exhaustively profiles data sources.</a:t>
            </a:r>
            <a:endParaRPr lang="en-US" dirty="0"/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6C1CF64-9F03-4380-9074-B06EDBDD5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17" y="2395284"/>
            <a:ext cx="1139098" cy="1175668"/>
          </a:xfrm>
          <a:prstGeom prst="rect">
            <a:avLst/>
          </a:prstGeom>
        </p:spPr>
      </p:pic>
      <p:pic>
        <p:nvPicPr>
          <p:cNvPr id="4" name="Picture 5" descr="A picture containing transport, wheel&#10;&#10;Description generated with very high confidence">
            <a:extLst>
              <a:ext uri="{FF2B5EF4-FFF2-40B4-BE49-F238E27FC236}">
                <a16:creationId xmlns:a16="http://schemas.microsoft.com/office/drawing/2014/main" id="{6D0A7484-5B4D-40C2-8ACB-EFBCDA48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61" y="3717807"/>
            <a:ext cx="1343594" cy="1346147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00E63A32-3E70-495A-856F-370B82CB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6" y="3717616"/>
            <a:ext cx="1499718" cy="1252631"/>
          </a:xfrm>
          <a:prstGeom prst="rect">
            <a:avLst/>
          </a:prstGeom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8F96F04-789E-48D2-84A2-C425BE638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250" y="2424625"/>
            <a:ext cx="1160586" cy="1145740"/>
          </a:xfrm>
          <a:prstGeom prst="rect">
            <a:avLst/>
          </a:prstGeom>
        </p:spPr>
      </p:pic>
      <p:pic>
        <p:nvPicPr>
          <p:cNvPr id="7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2FC7D66-9591-4D3C-854A-291B3F627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983" y="2595715"/>
            <a:ext cx="1223386" cy="824017"/>
          </a:xfrm>
          <a:prstGeom prst="rect">
            <a:avLst/>
          </a:prstGeom>
        </p:spPr>
      </p:pic>
      <p:pic>
        <p:nvPicPr>
          <p:cNvPr id="8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0E86F74-8B84-49B1-A5C5-DCD364D8DE4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8327" y="2426738"/>
            <a:ext cx="1148024" cy="1148024"/>
          </a:xfrm>
          <a:prstGeom prst="rect">
            <a:avLst/>
          </a:prstGeom>
        </p:spPr>
      </p:pic>
      <p:pic>
        <p:nvPicPr>
          <p:cNvPr id="9" name="Picture 1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BE15664-C977-4ED8-B83B-355A4A2C367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827" y="3848573"/>
            <a:ext cx="1148025" cy="1148025"/>
          </a:xfrm>
          <a:prstGeom prst="rect">
            <a:avLst/>
          </a:prstGeom>
        </p:spPr>
      </p:pic>
      <p:pic>
        <p:nvPicPr>
          <p:cNvPr id="10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64BA1C-4B80-4D7A-9B4D-7481266A5C4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0988" y="5134230"/>
            <a:ext cx="1148981" cy="1158220"/>
          </a:xfrm>
          <a:prstGeom prst="rect">
            <a:avLst/>
          </a:prstGeom>
        </p:spPr>
      </p:pic>
      <p:pic>
        <p:nvPicPr>
          <p:cNvPr id="11" name="Picture 2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047E7F7-A329-4939-8FF6-EAEE8226241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3105" y="2431463"/>
            <a:ext cx="1147015" cy="1151820"/>
          </a:xfrm>
          <a:prstGeom prst="rect">
            <a:avLst/>
          </a:prstGeom>
        </p:spPr>
      </p:pic>
      <p:pic>
        <p:nvPicPr>
          <p:cNvPr id="12" name="Picture 24">
            <a:extLst>
              <a:ext uri="{FF2B5EF4-FFF2-40B4-BE49-F238E27FC236}">
                <a16:creationId xmlns:a16="http://schemas.microsoft.com/office/drawing/2014/main" id="{BA4F272E-C6B3-4819-B9FC-0ECBC77BD403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579" y="5171894"/>
            <a:ext cx="1160585" cy="1160585"/>
          </a:xfrm>
          <a:prstGeom prst="rect">
            <a:avLst/>
          </a:prstGeom>
        </p:spPr>
      </p:pic>
      <p:pic>
        <p:nvPicPr>
          <p:cNvPr id="13" name="Picture 26">
            <a:extLst>
              <a:ext uri="{FF2B5EF4-FFF2-40B4-BE49-F238E27FC236}">
                <a16:creationId xmlns:a16="http://schemas.microsoft.com/office/drawing/2014/main" id="{705B77D6-093A-4FDA-9724-5BF57AEB4147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7001" y="3822421"/>
            <a:ext cx="1110520" cy="1157114"/>
          </a:xfrm>
          <a:prstGeom prst="rect">
            <a:avLst/>
          </a:prstGeom>
        </p:spPr>
      </p:pic>
      <p:pic>
        <p:nvPicPr>
          <p:cNvPr id="14" name="Picture 5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F5C3AFF4-113A-488F-A74B-E99541CDDD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3107" y="3926662"/>
            <a:ext cx="1133475" cy="1000125"/>
          </a:xfrm>
          <a:prstGeom prst="rect">
            <a:avLst/>
          </a:prstGeom>
        </p:spPr>
      </p:pic>
      <p:pic>
        <p:nvPicPr>
          <p:cNvPr id="15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9D5EC58-B519-45FE-B852-C07A58F792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16395" y="5138716"/>
            <a:ext cx="1070206" cy="1208620"/>
          </a:xfrm>
          <a:prstGeom prst="rect">
            <a:avLst/>
          </a:prstGeom>
        </p:spPr>
      </p:pic>
      <p:pic>
        <p:nvPicPr>
          <p:cNvPr id="16" name="Picture 10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BBF488B-5838-4754-A257-1A821DA1E3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6710" y="5164222"/>
            <a:ext cx="1236228" cy="11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9">
            <a:extLst>
              <a:ext uri="{FF2B5EF4-FFF2-40B4-BE49-F238E27FC236}">
                <a16:creationId xmlns:a16="http://schemas.microsoft.com/office/drawing/2014/main" id="{3CA835AD-57C5-D64A-AF59-55FF67FAA8C5}"/>
              </a:ext>
            </a:extLst>
          </p:cNvPr>
          <p:cNvSpPr txBox="1">
            <a:spLocks/>
          </p:cNvSpPr>
          <p:nvPr/>
        </p:nvSpPr>
        <p:spPr>
          <a:xfrm>
            <a:off x="755609" y="1217760"/>
            <a:ext cx="10864361" cy="1140694"/>
          </a:xfrm>
          <a:prstGeom prst="rect">
            <a:avLst/>
          </a:prstGeom>
        </p:spPr>
        <p:txBody>
          <a:bodyPr vert="horz" anchor="t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Each agency has some amount of coverage in our data sources, but we are still evaluating the completeness of that coverage.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75E7D4-E8CD-F741-86E0-D1AC647F64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000" y="2157046"/>
          <a:ext cx="10733752" cy="4274155"/>
        </p:xfrm>
        <a:graphic>
          <a:graphicData uri="http://schemas.openxmlformats.org/drawingml/2006/table">
            <a:tbl>
              <a:tblPr/>
              <a:tblGrid>
                <a:gridCol w="3917866">
                  <a:extLst>
                    <a:ext uri="{9D8B030D-6E8A-4147-A177-3AD203B41FA5}">
                      <a16:colId xmlns:a16="http://schemas.microsoft.com/office/drawing/2014/main" val="1916775575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519557605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3841483568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2107277331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842879743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288039586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17106324"/>
                    </a:ext>
                  </a:extLst>
                </a:gridCol>
              </a:tblGrid>
              <a:tr h="241162">
                <a:tc>
                  <a:txBody>
                    <a:bodyPr/>
                    <a:lstStyle/>
                    <a:p>
                      <a:r>
                        <a:rPr lang="en-US" sz="1600" b="1"/>
                        <a:t>Source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170218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Fed </a:t>
                      </a:r>
                      <a:r>
                        <a:rPr lang="en-US" sz="1600" err="1"/>
                        <a:t>RePORTER</a:t>
                      </a:r>
                      <a:endParaRPr lang="en-US" sz="1600"/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967288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USA Spending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15817"/>
                  </a:ext>
                </a:extLst>
              </a:tr>
              <a:tr h="447854">
                <a:tc>
                  <a:txBody>
                    <a:bodyPr/>
                    <a:lstStyle/>
                    <a:p>
                      <a:r>
                        <a:rPr lang="en-US" sz="1600"/>
                        <a:t>Current Research Information System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87462"/>
                  </a:ext>
                </a:extLst>
              </a:tr>
              <a:tr h="447854">
                <a:tc>
                  <a:txBody>
                    <a:bodyPr/>
                    <a:lstStyle/>
                    <a:p>
                      <a:r>
                        <a:rPr lang="en-US" sz="1600"/>
                        <a:t>Conservation Innovation Grants project list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24111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NIH Project Exporter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376397"/>
                  </a:ext>
                </a:extLst>
              </a:tr>
              <a:tr h="447854">
                <a:tc>
                  <a:txBody>
                    <a:bodyPr/>
                    <a:lstStyle/>
                    <a:p>
                      <a:r>
                        <a:rPr lang="en-US" sz="1600"/>
                        <a:t>Conservation Innovation Grants All Project List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38980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NSF Award Search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809626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Office of Science Awards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598890"/>
                  </a:ext>
                </a:extLst>
              </a:tr>
              <a:tr h="654545">
                <a:tc>
                  <a:txBody>
                    <a:bodyPr/>
                    <a:lstStyle/>
                    <a:p>
                      <a:r>
                        <a:rPr lang="en-US" sz="1600"/>
                        <a:t>DOE Public Access Gateway for Energy &amp; Science (PAGES)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320106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ARPA-E Projects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319117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Total Potential Data Sources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565347"/>
                  </a:ext>
                </a:extLst>
              </a:tr>
            </a:tbl>
          </a:graphicData>
        </a:graphic>
      </p:graphicFrame>
      <p:pic>
        <p:nvPicPr>
          <p:cNvPr id="30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DA3068-6965-034E-8531-9ACD1EA452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2442" y="1801560"/>
            <a:ext cx="472281" cy="487443"/>
          </a:xfrm>
          <a:prstGeom prst="rect">
            <a:avLst/>
          </a:prstGeom>
        </p:spPr>
      </p:pic>
      <p:pic>
        <p:nvPicPr>
          <p:cNvPr id="32" name="Picture 5" descr="A picture containing transport, wheel&#10;&#10;Description generated with very high confidence">
            <a:extLst>
              <a:ext uri="{FF2B5EF4-FFF2-40B4-BE49-F238E27FC236}">
                <a16:creationId xmlns:a16="http://schemas.microsoft.com/office/drawing/2014/main" id="{D33569D3-FE8A-B143-B005-3906B9149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625" y="1742943"/>
            <a:ext cx="610412" cy="622938"/>
          </a:xfrm>
          <a:prstGeom prst="rect">
            <a:avLst/>
          </a:prstGeom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0DE583DA-8737-CC41-8F32-760A0BCB2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642" y="1835542"/>
            <a:ext cx="580229" cy="484632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D91BFD66-D181-3B44-A7C9-093986F7E72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5896" y="1829273"/>
            <a:ext cx="490913" cy="484632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BDA5B34-100E-8046-82EA-6E21DB7518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8762" y="1902922"/>
            <a:ext cx="484632" cy="326426"/>
          </a:xfrm>
          <a:prstGeom prst="rect">
            <a:avLst/>
          </a:prstGeom>
        </p:spPr>
      </p:pic>
      <p:pic>
        <p:nvPicPr>
          <p:cNvPr id="41" name="Picture 5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34D199DC-A16D-2444-B98A-1597A35353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6325"/>
          <a:stretch/>
        </p:blipFill>
        <p:spPr>
          <a:xfrm>
            <a:off x="8272739" y="1877540"/>
            <a:ext cx="580229" cy="377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79800-B550-E047-A37D-F3ECC1B7C27C}"/>
              </a:ext>
            </a:extLst>
          </p:cNvPr>
          <p:cNvSpPr/>
          <p:nvPr/>
        </p:nvSpPr>
        <p:spPr>
          <a:xfrm>
            <a:off x="6021854" y="1914768"/>
            <a:ext cx="77809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Defense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182D6D-823F-4C44-BEB3-22BCD6646A72}"/>
              </a:ext>
            </a:extLst>
          </p:cNvPr>
          <p:cNvSpPr/>
          <p:nvPr/>
        </p:nvSpPr>
        <p:spPr>
          <a:xfrm>
            <a:off x="4926593" y="1891392"/>
            <a:ext cx="683970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Energy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D9625-1E09-41F5-8F09-4CDA48E0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>
                <a:latin typeface="ITC Franklin Gothic Std Book"/>
              </a:rPr>
              <a:t>Data Discovery: Coverage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22947A-2CB6-B741-BF87-6482CCB7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FedReporter is an excellent source of R&amp;D, but lacking in documentation.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B18DA-27DA-2143-95BD-6F08DE77B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775" y="2171700"/>
            <a:ext cx="10434638" cy="4422775"/>
          </a:xfrm>
        </p:spPr>
        <p:txBody>
          <a:bodyPr/>
          <a:lstStyle/>
          <a:p>
            <a:r>
              <a:rPr lang="en-US" dirty="0" smtClean="0"/>
              <a:t>Completely R&amp;D</a:t>
            </a:r>
          </a:p>
          <a:p>
            <a:r>
              <a:rPr lang="en-US" dirty="0" smtClean="0"/>
              <a:t>All types of </a:t>
            </a:r>
            <a:r>
              <a:rPr lang="en-US" dirty="0" err="1" smtClean="0"/>
              <a:t>receipents</a:t>
            </a:r>
            <a:endParaRPr lang="en-US" dirty="0" smtClean="0"/>
          </a:p>
          <a:p>
            <a:r>
              <a:rPr lang="en-US" dirty="0" smtClean="0"/>
              <a:t>Date is based on award fiscal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0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0F3416-AC6A-B740-9AB7-325670BB2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USA Spending is more comprehensive than Fedreporter.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5BFC4-D0AE-484A-A0A5-9B5E96427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All types of public funding—no clear indication of R&amp;D or S&amp;E</a:t>
            </a:r>
          </a:p>
          <a:p>
            <a:r>
              <a:rPr lang="en-US" smtClean="0"/>
              <a:t>Project-level data</a:t>
            </a:r>
          </a:p>
          <a:p>
            <a:r>
              <a:rPr lang="en-US" smtClean="0"/>
              <a:t>Limited to universities/non-profits</a:t>
            </a:r>
          </a:p>
          <a:p>
            <a:r>
              <a:rPr lang="en-US" smtClean="0"/>
              <a:t>Organized by individual payments.</a:t>
            </a:r>
          </a:p>
          <a:p>
            <a:r>
              <a:rPr lang="en-US" smtClean="0"/>
              <a:t>Contracts &amp; Grants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2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1: These sources must be extensively profiled before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DUNS numbers, titles, and project IDs vary between payments of same project.</a:t>
            </a:r>
          </a:p>
          <a:p>
            <a:r>
              <a:rPr lang="en-US" dirty="0" smtClean="0"/>
              <a:t>Date formatting can dramatically alter estimates</a:t>
            </a:r>
          </a:p>
          <a:p>
            <a:r>
              <a:rPr lang="en-US" dirty="0" smtClean="0"/>
              <a:t>Fields vary for different types of awards</a:t>
            </a:r>
          </a:p>
          <a:p>
            <a:r>
              <a:rPr lang="en-US" dirty="0" smtClean="0"/>
              <a:t>To date, limited opportunities for identifying subtypes.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7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67C6F88C-DCC4-4072-A77A-8174C2835665}"/>
</file>

<file path=customXml/itemProps2.xml><?xml version="1.0" encoding="utf-8"?>
<ds:datastoreItem xmlns:ds="http://schemas.openxmlformats.org/officeDocument/2006/customXml" ds:itemID="{3B551ABC-D71E-4C88-ABAB-43BCA78DE440}"/>
</file>

<file path=customXml/itemProps3.xml><?xml version="1.0" encoding="utf-8"?>
<ds:datastoreItem xmlns:ds="http://schemas.openxmlformats.org/officeDocument/2006/customXml" ds:itemID="{C72B496E-900F-4843-8E98-D485B59E4CEB}"/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870</Words>
  <Application>Microsoft Office PowerPoint</Application>
  <PresentationFormat>Widescreen</PresentationFormat>
  <Paragraphs>212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ITC Franklin Gothic Std Book</vt:lpstr>
      <vt:lpstr>ITC Franklin Gothic Std Book Condensed</vt:lpstr>
      <vt:lpstr>ITC Franklin Gothic Std Demi Compressed</vt:lpstr>
      <vt:lpstr>ITC Franklin Gothic Std Heavy</vt:lpstr>
      <vt:lpstr>Title Page 4</vt:lpstr>
      <vt:lpstr>Quote</vt:lpstr>
      <vt:lpstr>Image Small Placeholder</vt:lpstr>
      <vt:lpstr>PowerPoint Presentation</vt:lpstr>
      <vt:lpstr>The NCSES UVA Team </vt:lpstr>
      <vt:lpstr>Why build an R&amp;D microlevel database?</vt:lpstr>
      <vt:lpstr>Several requirements were essential to accurately benchmarking to FFS.</vt:lpstr>
      <vt:lpstr>SDAD’s Data Science Framework reliably and exhaustively profiles data sources.</vt:lpstr>
      <vt:lpstr>Data Discovery: Coverage</vt:lpstr>
      <vt:lpstr>FedReporter is an excellent source of R&amp;D, but lacking in documentation.</vt:lpstr>
      <vt:lpstr>USA Spending is more comprehensive than Fedreporter.</vt:lpstr>
      <vt:lpstr>Takeaway 1: These sources must be extensively profiled before use</vt:lpstr>
      <vt:lpstr>We defined R&amp;D and S&amp;E based on the FFS.</vt:lpstr>
      <vt:lpstr>A CFDA code is sufficient for determining S&amp;E, but not its subcomponents.</vt:lpstr>
      <vt:lpstr>PowerPoint Presentation</vt:lpstr>
      <vt:lpstr>PowerPoint Presentation</vt:lpstr>
      <vt:lpstr>We compared our conservative estimates to the FFS 2016 survey.</vt:lpstr>
      <vt:lpstr>Takeaway 2: With our current approach, estimates of S&amp;E seem underreported.</vt:lpstr>
      <vt:lpstr>Our approach is feasible, but limited in scope.</vt:lpstr>
      <vt:lpstr>Takeaway 3: The generalizability of this method is limited. </vt:lpstr>
      <vt:lpstr>Thank You!</vt:lpstr>
      <vt:lpstr>Supplementary Slides</vt:lpstr>
      <vt:lpstr>Data Discovery: Screening</vt:lpstr>
      <vt:lpstr>Focus on Fed RePORTER and USA Spending</vt:lpstr>
      <vt:lpstr>PowerPoint Presentation</vt:lpstr>
      <vt:lpstr>Data Profiling</vt:lpstr>
      <vt:lpstr>Completeness</vt:lpstr>
      <vt:lpstr>Validity</vt:lpstr>
      <vt:lpstr>What's Included in Fed Reporter and USA Spending?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Samantha Cohen</cp:lastModifiedBy>
  <cp:revision>659</cp:revision>
  <dcterms:created xsi:type="dcterms:W3CDTF">2017-12-19T19:57:09Z</dcterms:created>
  <dcterms:modified xsi:type="dcterms:W3CDTF">2019-07-25T14:17:36Z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